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26. 4. 2013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26. 4. 2013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26. 4. 2013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26. 4. 2013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26. 4. 2013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26. 4. 2013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26. 4. 2013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26. 4. 2013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26. 4. 2013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26. 4. 2013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26. 4. 2013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26. 4. 2013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0/07/Electromagnetism.png/330px-Electromagnetism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lektross.gjn.cz/obrazky/magnet6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lektross.gjn.cz/obrazky/magnet7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as.hr/magneti/slike/elektromagnet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lektross.gjn.cz/obrazky/magnet6.gif" TargetMode="External"/><Relationship Id="rId2" Type="http://schemas.openxmlformats.org/officeDocument/2006/relationships/hyperlink" Target="http://upload.wikimedia.org/wikipedia/commons/thumb/0/07/Electromagnetism.png/330px-Electromagnetism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rtas.hr/magneti/slike/elektromagnet.jpg" TargetMode="External"/><Relationship Id="rId4" Type="http://schemas.openxmlformats.org/officeDocument/2006/relationships/hyperlink" Target="http://elektross.gjn.cz/obrazky/magnet7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kolem vodiče s proudem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Magnetické pole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0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Vodič s proudem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691680"/>
            <a:ext cx="3312368" cy="447362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Kolem vodiče, kterým protéká elektrický proud, je magnetické pole. Na tento fakt </a:t>
            </a:r>
            <a:r>
              <a:rPr lang="cs-CZ" dirty="0"/>
              <a:t>přišel Hans Christian </a:t>
            </a:r>
            <a:r>
              <a:rPr lang="cs-CZ" dirty="0" err="1" smtClean="0"/>
              <a:t>Ørsted</a:t>
            </a:r>
            <a:r>
              <a:rPr lang="cs-CZ" dirty="0" smtClean="0"/>
              <a:t>, který zpozoroval pohyb střelky kompasu při změně velikosti el. proudu blízko ležícího vodiče. Modře je znázorněn směr el. proudu a červeně jsou zakresleny indukční čáry mg. pole.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1691679"/>
            <a:ext cx="3960440" cy="432204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291874" y="6008887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upload.wikimedia.org/wikipedia/commons/thumb/0/07/Electromagnetism.png/330px-Electromagnetism.png</a:t>
            </a:r>
            <a:r>
              <a:rPr lang="cs-CZ" sz="1000" dirty="0" smtClean="0"/>
              <a:t> [1]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65003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Závit s proudem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7200800" cy="1800200"/>
          </a:xfrm>
        </p:spPr>
        <p:txBody>
          <a:bodyPr/>
          <a:lstStyle/>
          <a:p>
            <a:r>
              <a:rPr lang="cs-CZ" dirty="0" smtClean="0"/>
              <a:t>Stočíme-li vodič do tvaru kruhu, získáme závit. Magnetické pole kolem závitu pak vypadá takto:</a:t>
            </a:r>
            <a:endParaRPr lang="cs-CZ" dirty="0"/>
          </a:p>
        </p:txBody>
      </p:sp>
      <p:pic>
        <p:nvPicPr>
          <p:cNvPr id="1026" name="Picture 2" descr="http://elektross.gjn.cz/obrazky/magnet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787" y="3068960"/>
            <a:ext cx="4472183" cy="233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339752" y="5805264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elektross.gjn.cz/obrazky/magnet6.gif</a:t>
            </a:r>
            <a:r>
              <a:rPr lang="cs-CZ" sz="1000" dirty="0" smtClean="0"/>
              <a:t> [2]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7985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Cívka s proudem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691680"/>
            <a:ext cx="6696744" cy="468964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Navineme-li více takových závitů vedle sebe, získáme cívku.</a:t>
            </a:r>
            <a:r>
              <a:rPr lang="cs-CZ" dirty="0"/>
              <a:t> </a:t>
            </a:r>
            <a:r>
              <a:rPr lang="cs-CZ" dirty="0" smtClean="0"/>
              <a:t>Magnetické pole kolem cívky (na obrázku v řezu) s proudem vypadá takto: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Všimněte si, že indukční čáry v nitru cívky jsou rovnoběžné a stejně husté. Jaké magnetické pole je uvnitř cívky? </a:t>
            </a:r>
          </a:p>
          <a:p>
            <a:r>
              <a:rPr lang="cs-CZ" dirty="0" smtClean="0"/>
              <a:t>Homogenní (stejnorodé) mg. pole.</a:t>
            </a:r>
          </a:p>
        </p:txBody>
      </p:sp>
      <p:pic>
        <p:nvPicPr>
          <p:cNvPr id="2050" name="Picture 2" descr="http://elektross.gjn.cz/obrazky/magnet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92896"/>
            <a:ext cx="3672408" cy="246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56176" y="4221088"/>
            <a:ext cx="1656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</a:t>
            </a:r>
            <a:r>
              <a:rPr lang="cs-CZ" sz="1000" dirty="0"/>
              <a:t>.: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elektross.gjn.cz/obrazky/magnet7.gif</a:t>
            </a:r>
            <a:r>
              <a:rPr lang="cs-CZ" sz="1000" dirty="0" smtClean="0"/>
              <a:t> [3]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77267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Elektromagnet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691680"/>
            <a:ext cx="6696744" cy="1233264"/>
          </a:xfrm>
        </p:spPr>
        <p:txBody>
          <a:bodyPr>
            <a:normAutofit/>
          </a:bodyPr>
          <a:lstStyle/>
          <a:p>
            <a:r>
              <a:rPr lang="cs-CZ" dirty="0" smtClean="0"/>
              <a:t>Jestliže vložíme do cívky s proudem jádro z magneticky měkké ocel nebo feritu, získáme elektromagnet. </a:t>
            </a:r>
            <a:endParaRPr lang="cs-CZ" dirty="0"/>
          </a:p>
        </p:txBody>
      </p:sp>
      <p:pic>
        <p:nvPicPr>
          <p:cNvPr id="3074" name="Picture 2" descr="http://www.artas.hr/magneti/slike/elektromag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004" y="2924944"/>
            <a:ext cx="3333750" cy="2905125"/>
          </a:xfrm>
          <a:prstGeom prst="rect">
            <a:avLst/>
          </a:prstGeom>
          <a:noFill/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573778" y="5877272"/>
            <a:ext cx="39244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www.artas.hr/magneti/slike/elektromagnet.jpg</a:t>
            </a:r>
            <a:r>
              <a:rPr lang="cs-CZ" sz="1000" dirty="0" smtClean="0"/>
              <a:t> [4]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30152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Pravidlo pravé ruky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691680"/>
            <a:ext cx="6696744" cy="1233264"/>
          </a:xfrm>
        </p:spPr>
        <p:txBody>
          <a:bodyPr>
            <a:normAutofit/>
          </a:bodyPr>
          <a:lstStyle/>
          <a:p>
            <a:r>
              <a:rPr lang="cs-CZ" dirty="0"/>
              <a:t>Cívku uchopíme do pravé ruky tak, že ohnuté prsty ukazují směr elektrického proudu </a:t>
            </a:r>
            <a:r>
              <a:rPr lang="cs-CZ" dirty="0" smtClean="0"/>
              <a:t>závitech</a:t>
            </a:r>
            <a:r>
              <a:rPr lang="cs-CZ" dirty="0"/>
              <a:t>. </a:t>
            </a:r>
            <a:r>
              <a:rPr lang="cs-CZ" dirty="0" smtClean="0"/>
              <a:t>Palec </a:t>
            </a:r>
            <a:r>
              <a:rPr lang="cs-CZ" dirty="0"/>
              <a:t>pak ukazuje severní pól cívky.</a:t>
            </a:r>
          </a:p>
        </p:txBody>
      </p:sp>
      <p:sp>
        <p:nvSpPr>
          <p:cNvPr id="4" name="Vývojový diagram: paměť s přímým přístupem 3"/>
          <p:cNvSpPr/>
          <p:nvPr/>
        </p:nvSpPr>
        <p:spPr>
          <a:xfrm>
            <a:off x="2339752" y="3573016"/>
            <a:ext cx="4158462" cy="1296144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louk 5"/>
          <p:cNvSpPr/>
          <p:nvPr/>
        </p:nvSpPr>
        <p:spPr>
          <a:xfrm rot="11918392">
            <a:off x="4831894" y="3535651"/>
            <a:ext cx="1460108" cy="1368416"/>
          </a:xfrm>
          <a:prstGeom prst="arc">
            <a:avLst>
              <a:gd name="adj1" fmla="val 20334381"/>
              <a:gd name="adj2" fmla="val 2780243"/>
            </a:avLst>
          </a:prstGeom>
          <a:ln w="25400">
            <a:solidFill>
              <a:schemeClr val="accent6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louk 7"/>
          <p:cNvSpPr/>
          <p:nvPr/>
        </p:nvSpPr>
        <p:spPr>
          <a:xfrm rot="11918392">
            <a:off x="4096689" y="3528948"/>
            <a:ext cx="1460108" cy="1368416"/>
          </a:xfrm>
          <a:prstGeom prst="arc">
            <a:avLst>
              <a:gd name="adj1" fmla="val 16200000"/>
              <a:gd name="adj2" fmla="val 2780243"/>
            </a:avLst>
          </a:prstGeom>
          <a:ln w="25400">
            <a:solidFill>
              <a:schemeClr val="accent6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louk 8"/>
          <p:cNvSpPr/>
          <p:nvPr/>
        </p:nvSpPr>
        <p:spPr>
          <a:xfrm rot="11918392">
            <a:off x="3431131" y="3540738"/>
            <a:ext cx="1460108" cy="1368416"/>
          </a:xfrm>
          <a:prstGeom prst="arc">
            <a:avLst>
              <a:gd name="adj1" fmla="val 16200000"/>
              <a:gd name="adj2" fmla="val 2780243"/>
            </a:avLst>
          </a:prstGeom>
          <a:ln w="25400">
            <a:solidFill>
              <a:schemeClr val="accent6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louk 9"/>
          <p:cNvSpPr/>
          <p:nvPr/>
        </p:nvSpPr>
        <p:spPr>
          <a:xfrm rot="11918392">
            <a:off x="2765573" y="3539246"/>
            <a:ext cx="1460108" cy="1368416"/>
          </a:xfrm>
          <a:prstGeom prst="arc">
            <a:avLst>
              <a:gd name="adj1" fmla="val 16200000"/>
              <a:gd name="adj2" fmla="val 2780243"/>
            </a:avLst>
          </a:prstGeom>
          <a:ln w="25400">
            <a:solidFill>
              <a:schemeClr val="accent6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>
            <a:off x="4837036" y="4195424"/>
            <a:ext cx="15829" cy="1307300"/>
          </a:xfrm>
          <a:prstGeom prst="line">
            <a:avLst/>
          </a:prstGeom>
          <a:ln w="25400">
            <a:solidFill>
              <a:schemeClr val="accent6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lus 15"/>
          <p:cNvSpPr/>
          <p:nvPr/>
        </p:nvSpPr>
        <p:spPr>
          <a:xfrm>
            <a:off x="2585180" y="5233217"/>
            <a:ext cx="216024" cy="201516"/>
          </a:xfrm>
          <a:prstGeom prst="mathPlu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nice 17"/>
          <p:cNvCxnSpPr/>
          <p:nvPr/>
        </p:nvCxnSpPr>
        <p:spPr>
          <a:xfrm flipH="1" flipV="1">
            <a:off x="2996201" y="4869160"/>
            <a:ext cx="5145" cy="648072"/>
          </a:xfrm>
          <a:prstGeom prst="line">
            <a:avLst/>
          </a:prstGeom>
          <a:ln w="25400">
            <a:solidFill>
              <a:schemeClr val="accent6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inus 19"/>
          <p:cNvSpPr/>
          <p:nvPr/>
        </p:nvSpPr>
        <p:spPr>
          <a:xfrm>
            <a:off x="5034434" y="5209487"/>
            <a:ext cx="186620" cy="18727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1753032" y="3758194"/>
            <a:ext cx="51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</a:t>
            </a:r>
            <a:endParaRPr lang="cs-CZ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5502597" y="3733759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dirty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</a:t>
            </a:r>
            <a:endParaRPr lang="cs-CZ" sz="5400" b="0" cap="none" spc="0" dirty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098" name="Picture 2" descr="http://www.hostupon.com/PNG/Thumbs_U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65144">
            <a:off x="6215251" y="3447383"/>
            <a:ext cx="2438400" cy="2438400"/>
          </a:xfrm>
          <a:prstGeom prst="rect">
            <a:avLst/>
          </a:prstGeom>
          <a:noFill/>
          <a:scene3d>
            <a:camera prst="orthographicFront">
              <a:rot lat="246992" lon="1184185" rev="5496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77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28165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Autor: 	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	1. pololetí šk. roku</a:t>
            </a:r>
          </a:p>
          <a:p>
            <a:r>
              <a:rPr lang="cs-CZ" dirty="0" smtClean="0"/>
              <a:t>Vytvořeno: 		10. 9. </a:t>
            </a:r>
            <a:r>
              <a:rPr lang="cs-CZ" smtClean="0"/>
              <a:t>2012 </a:t>
            </a:r>
            <a:endParaRPr lang="cs-CZ" dirty="0" smtClean="0"/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[1]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upload.wikimedia.org/wikipedia/commons/thumb/0/07/Electromagnetism.png/330px-Electromagnetism.png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[2]</a:t>
            </a: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elektross.gjn.cz/obrazky/magnet6.gif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[3]</a:t>
            </a:r>
            <a:r>
              <a:rPr lang="cs-CZ" dirty="0" smtClean="0">
                <a:hlinkClick r:id="rId4"/>
              </a:rPr>
              <a:t>http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elektross.gjn.cz/obrazky/magnet7.gif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[4]</a:t>
            </a:r>
            <a:r>
              <a:rPr lang="cs-CZ" dirty="0" smtClean="0">
                <a:hlinkClick r:id="rId5"/>
              </a:rPr>
              <a:t>http</a:t>
            </a:r>
            <a:r>
              <a:rPr lang="cs-CZ" dirty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www.artas.hr/magneti/slike/elektromagnet.jpg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26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3B27A4A2-A492-4343-9625-F1E610DAC4F1}" vid="{2E384F58-6A9C-4A61-B2AF-5D979C265C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96</TotalTime>
  <Words>219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Georgia</vt:lpstr>
      <vt:lpstr>Trebuchet MS</vt:lpstr>
      <vt:lpstr>Aerodynamika</vt:lpstr>
      <vt:lpstr>Magnetické pole</vt:lpstr>
      <vt:lpstr>Vodič s proudem</vt:lpstr>
      <vt:lpstr>Závit s proudem</vt:lpstr>
      <vt:lpstr>Cívka s proudem</vt:lpstr>
      <vt:lpstr>Elektromagnet</vt:lpstr>
      <vt:lpstr>Pravidlo pravé ruky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Magnetické pole</dc:title>
  <dc:creator>Petr Machálek</dc:creator>
  <cp:lastModifiedBy>Petr Machálek</cp:lastModifiedBy>
  <cp:revision>13</cp:revision>
  <dcterms:created xsi:type="dcterms:W3CDTF">2012-09-18T14:52:25Z</dcterms:created>
  <dcterms:modified xsi:type="dcterms:W3CDTF">2012-09-09T23:15:22Z</dcterms:modified>
</cp:coreProperties>
</file>